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</a:t>
            </a:r>
            <a:r>
              <a:rPr b="0" lang="en-IN" sz="4400" spc="-1" strike="noStrike">
                <a:latin typeface="Arial"/>
              </a:rPr>
              <a:t>edit the </a:t>
            </a:r>
            <a:r>
              <a:rPr b="0" lang="en-IN" sz="4400" spc="-1" strike="noStrike">
                <a:latin typeface="Arial"/>
              </a:rPr>
              <a:t>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720" y="360"/>
            <a:ext cx="10080000" cy="567000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</a:t>
            </a:r>
            <a:r>
              <a:rPr b="0" lang="en-IN" sz="4400" spc="-1" strike="noStrike">
                <a:latin typeface="Arial"/>
              </a:rPr>
              <a:t>edit the </a:t>
            </a:r>
            <a:r>
              <a:rPr b="0" lang="en-IN" sz="4400" spc="-1" strike="noStrike">
                <a:latin typeface="Arial"/>
              </a:rPr>
              <a:t>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Ethereum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TextShape 3"/>
          <p:cNvSpPr txBox="1"/>
          <p:nvPr/>
        </p:nvSpPr>
        <p:spPr>
          <a:xfrm>
            <a:off x="1728360" y="1806120"/>
            <a:ext cx="6624000" cy="602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rIns="90000" tIns="45000" bIns="45000"/>
          <a:p>
            <a:r>
              <a:rPr b="0" lang="en-IN" sz="1800" spc="-1" strike="noStrike">
                <a:latin typeface="Arial"/>
              </a:rPr>
              <a:t>Introducti</a:t>
            </a:r>
            <a:r>
              <a:rPr b="0" lang="en-IN" sz="1800" spc="-1" strike="noStrike">
                <a:latin typeface="Arial"/>
              </a:rPr>
              <a:t>on to </a:t>
            </a:r>
            <a:endParaRPr b="0" lang="en-IN" sz="1800" spc="-1" strike="noStrike">
              <a:latin typeface="Arial"/>
            </a:endParaRPr>
          </a:p>
          <a:p>
            <a:r>
              <a:rPr b="0" lang="en-IN" sz="1800" spc="-1" strike="noStrike">
                <a:latin typeface="Arial"/>
              </a:rPr>
              <a:t>Develop</a:t>
            </a:r>
            <a:r>
              <a:rPr b="0" lang="en-IN" sz="1800" spc="-1" strike="noStrike">
                <a:latin typeface="Arial"/>
              </a:rPr>
              <a:t>ement in </a:t>
            </a:r>
            <a:r>
              <a:rPr b="0" lang="en-IN" sz="1800" spc="-1" strike="noStrike">
                <a:latin typeface="Arial"/>
              </a:rPr>
              <a:t>Ethereu</a:t>
            </a:r>
            <a:r>
              <a:rPr b="0" lang="en-IN" sz="1800" spc="-1" strike="noStrike">
                <a:latin typeface="Arial"/>
              </a:rPr>
              <a:t>m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Developement tools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4000" y="1326600"/>
            <a:ext cx="4534920" cy="16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Node JS - WebServer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Truffle – compile and deploy the contracts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Ganache – Ethereum Simulator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Metamask – Wallet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Web3.js – Javascript library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4752000" y="1125360"/>
            <a:ext cx="4712760" cy="362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Dapp Architecture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411840" y="1747440"/>
            <a:ext cx="4490280" cy="345492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 rot="7200">
            <a:off x="5074200" y="1875960"/>
            <a:ext cx="3929040" cy="154512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5148000" y="3714840"/>
            <a:ext cx="4194360" cy="164196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369000" y="1080000"/>
            <a:ext cx="8989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Dapp is a GUI application that uses Ethereum Smart contract on backend, as opposed to conventional database and web application hosting provider.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Web3.js Javascript Library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Dapps use web3 liabrary that 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talks to ethereum blockchain.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Web1 was read only static pages,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Web2 is read-write data.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Web3 aims unmediated read-write.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Users control data privacy and </a:t>
            </a:r>
            <a:br/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ownership.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Rent-seeking third parties have less control over user interaction and value transfers.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Web3 technologies provide the foundation for P2P (peer-to-peer) communication, payments, services, and marketplaces.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4608000" y="1171440"/>
            <a:ext cx="4606920" cy="242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Uses of Ethereum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Crowd funding and financing.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Hedging and money market.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Gaming, Collectibles and lottery.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Marketplaces and exchanges.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Loyalty points.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Services to be called by Internet of Things.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 payments.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Brokerage and commission.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Charity.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Centralization to decentralization.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Dapps Radar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368000" y="1008000"/>
            <a:ext cx="7587000" cy="431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Dapps Radar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340640" y="1008000"/>
            <a:ext cx="7515000" cy="427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Etherscan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2064240" y="981000"/>
            <a:ext cx="6364440" cy="448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Etherscan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2232000" y="1008000"/>
            <a:ext cx="6058080" cy="427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Etherscan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1872000" y="1006200"/>
            <a:ext cx="6124680" cy="432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Etherscan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 rot="21598800">
            <a:off x="2088720" y="937080"/>
            <a:ext cx="6052320" cy="426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ethereum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Opensource public decentralized applications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Second biggest crypto currency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Ethereum does to apps what bitcoin did to money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Ethereum is programable block chain. Blockchain can be used for multiple applications. Thus, one common platform is ethereum.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Based on currency ether.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Introduced Smart Contract and Decentralized Autonomus Orgaizations.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Promotes Peer to Peer application as opposed to trusted server based application.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Etherscan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2164320" y="1216440"/>
            <a:ext cx="5826600" cy="411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Etherscan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232000" y="1111680"/>
            <a:ext cx="5974920" cy="421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Etherscan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016000" y="1008000"/>
            <a:ext cx="6058080" cy="427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Remix IDE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Code, compile and test from browser.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Run on test networks or local test environment.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Allows us to call functions,getters and setters.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Allows us to transfer amount with accounts.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Remix IDE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080000" y="1058760"/>
            <a:ext cx="7703640" cy="437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Compilation and Deployment of Contracts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2432520" y="1296000"/>
            <a:ext cx="5845320" cy="388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Starting npm webserver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2016000" y="1105920"/>
            <a:ext cx="6239880" cy="414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Starting Ganache 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1702080" y="1099080"/>
            <a:ext cx="6216120" cy="429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Simple Example-Smart Contract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360000" y="1059480"/>
            <a:ext cx="9516240" cy="433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Simple Example-Deployment Script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15920" y="1008000"/>
            <a:ext cx="9673920" cy="441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Bitcoin vs Ethereum</a:t>
            </a:r>
            <a:endParaRPr b="0" lang="en-IN" sz="2800" spc="-1" strike="noStrike">
              <a:latin typeface="Arial"/>
            </a:endParaRPr>
          </a:p>
        </p:txBody>
      </p:sp>
      <p:graphicFrame>
        <p:nvGraphicFramePr>
          <p:cNvPr id="83" name="Table 2"/>
          <p:cNvGraphicFramePr/>
          <p:nvPr/>
        </p:nvGraphicFramePr>
        <p:xfrm>
          <a:off x="504000" y="1326600"/>
          <a:ext cx="9071280" cy="3857040"/>
        </p:xfrm>
        <a:graphic>
          <a:graphicData uri="http://schemas.openxmlformats.org/drawingml/2006/table">
            <a:tbl>
              <a:tblPr/>
              <a:tblGrid>
                <a:gridCol w="3023640"/>
                <a:gridCol w="3023640"/>
                <a:gridCol w="3024360"/>
              </a:tblGrid>
              <a:tr h="4824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600" spc="-1" strike="noStrike">
                          <a:latin typeface="Arial"/>
                        </a:rPr>
                        <a:t>Bitcoin</a:t>
                      </a:r>
                      <a:endParaRPr b="0" lang="en-IN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600" spc="-1" strike="noStrike">
                          <a:latin typeface="Arial"/>
                        </a:rPr>
                        <a:t>Ethereum</a:t>
                      </a:r>
                      <a:endParaRPr b="0" lang="en-IN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Concept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Digital Money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World Computer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Programable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No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Solidity scripting, Viper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Release Date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2009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2015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Coin Release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Through early mining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Through ICO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Average Block Time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10 minutes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12-15 seconds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Currency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BTC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Ether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806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Statefulness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Lacks statefulness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Saves the state.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Simple Example-Javascript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1584000" y="1104480"/>
            <a:ext cx="7053840" cy="456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Simple Example-Javascript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584000" y="936000"/>
            <a:ext cx="7125840" cy="460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Simple Example-Javascript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426680" y="1099080"/>
            <a:ext cx="7139160" cy="429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Simple Example-HTML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126080" y="1080000"/>
            <a:ext cx="7943760" cy="434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Simple Example-Open browser and Metamask login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2010240" y="1265400"/>
            <a:ext cx="6339600" cy="427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Simple Example-Setting name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rcRect l="18435" t="18023" r="26224" b="6562"/>
          <a:stretch/>
        </p:blipFill>
        <p:spPr>
          <a:xfrm>
            <a:off x="1872000" y="1000800"/>
            <a:ext cx="5829840" cy="446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Simple Example-Fetch name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899720" y="1080000"/>
            <a:ext cx="6555600" cy="442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Example- Smart Contract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2236680" y="1080000"/>
            <a:ext cx="5825520" cy="442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Example-HTML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974600" y="936000"/>
            <a:ext cx="6015600" cy="456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 - Javascript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440000" y="978120"/>
            <a:ext cx="7290720" cy="442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Smart Contract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Immutable piece of code.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Contract lasts for ever till Ethereum exists.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Similar to ATM.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Similar to Webservice and Spring Service(without dao).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Similar to Programable bank account.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Solidity most popular programing language.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 - Javascript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296000" y="1050120"/>
            <a:ext cx="7409520" cy="449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728000" y="936000"/>
            <a:ext cx="6765840" cy="456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Example-Copy Contract Address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656000" y="1008000"/>
            <a:ext cx="6557040" cy="435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Example-Select Account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1362600" y="1008000"/>
            <a:ext cx="6658920" cy="449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Example-Send ETH to contract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1944000" y="1026360"/>
            <a:ext cx="6334200" cy="427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Example-Send ETH from other account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789560" y="1122120"/>
            <a:ext cx="6231960" cy="420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Example-Send ETH from other account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656000" y="935640"/>
            <a:ext cx="6766200" cy="456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Distribute Example-Send ETH from other account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656000" y="936000"/>
            <a:ext cx="6765840" cy="456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Distribute Example – Fetch Balance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656000" y="936000"/>
            <a:ext cx="6765840" cy="456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rcRect l="19470" t="20203" r="27539" b="15864"/>
          <a:stretch/>
        </p:blipFill>
        <p:spPr>
          <a:xfrm>
            <a:off x="1728000" y="1069920"/>
            <a:ext cx="6379560" cy="432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174960"/>
            <a:ext cx="9069480" cy="104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Decentralized Autonomus Organizations(DAO)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DAOs exists completely in blockchain.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Multiple Smart Contracts. 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 Example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840960" y="948240"/>
            <a:ext cx="8086320" cy="459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- Contract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728000" y="936000"/>
            <a:ext cx="6838200" cy="447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- JS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644120" y="893880"/>
            <a:ext cx="6994080" cy="457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- JS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1694520" y="1080000"/>
            <a:ext cx="6655680" cy="435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- JS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1800000" y="965880"/>
            <a:ext cx="6883920" cy="450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- HTML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944000" y="936000"/>
            <a:ext cx="6838200" cy="447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- Buy Ticket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568520" y="1098360"/>
            <a:ext cx="7645680" cy="429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– Buy Ticket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656000" y="1080000"/>
            <a:ext cx="7533720" cy="423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– Buy Ticket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1572120" y="864000"/>
            <a:ext cx="7138080" cy="462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– Get Balance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656000" y="954360"/>
            <a:ext cx="6854400" cy="444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Wallets for Ethereum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Wallets maintains encrypted private key.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Creates a signed transaction ie. encrypt the message with the private key.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Wallet is primary user interface and controls access to accounts money.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Manages multiple keys and addresses and gets balances for them from blockchain.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Wallet dont contain ether or coin. 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Types of wallets available </a:t>
            </a:r>
            <a:endParaRPr b="0" lang="en-IN" sz="1800" spc="-1" strike="noStrike">
              <a:latin typeface="Arial"/>
            </a:endParaRPr>
          </a:p>
          <a:p>
            <a:pPr lvl="3" marL="864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Browser extension-Metamask</a:t>
            </a:r>
            <a:endParaRPr b="0" lang="en-IN" sz="1800" spc="-1" strike="noStrike">
              <a:latin typeface="Arial"/>
            </a:endParaRPr>
          </a:p>
          <a:p>
            <a:pPr lvl="3" marL="864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New Browser-Mist</a:t>
            </a:r>
            <a:endParaRPr b="0" lang="en-IN" sz="1800" spc="-1" strike="noStrike">
              <a:latin typeface="Arial"/>
            </a:endParaRPr>
          </a:p>
          <a:p>
            <a:pPr lvl="3" marL="864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Hardware wallets-Ledger Nano,Tenzor.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– Current Balances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050480" y="864000"/>
            <a:ext cx="8307720" cy="472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– Finalise Results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944000" y="1224000"/>
            <a:ext cx="6861960" cy="385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Lottery Example – Balances after Results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326240" y="1008000"/>
            <a:ext cx="7599960" cy="431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DNS Name Example –Contract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1702080" y="936000"/>
            <a:ext cx="6936120" cy="453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DNS Name Example – JS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656000" y="936000"/>
            <a:ext cx="6910200" cy="452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DNS Name Example – JS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1482480" y="864000"/>
            <a:ext cx="7011720" cy="458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DNS Name Example – HTML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1728000" y="936000"/>
            <a:ext cx="6994080" cy="457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DNS Name Example – Buy DNS Name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rcRect l="20398" t="20511" r="16352" b="5823"/>
          <a:stretch/>
        </p:blipFill>
        <p:spPr>
          <a:xfrm>
            <a:off x="1811160" y="1018080"/>
            <a:ext cx="6467040" cy="423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DNS Name Example – Buy DNS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rcRect l="20476" t="21330" r="17762" b="6996"/>
          <a:stretch/>
        </p:blipFill>
        <p:spPr>
          <a:xfrm>
            <a:off x="1585800" y="1008000"/>
            <a:ext cx="6836400" cy="446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DNS Name Example – Get Subscription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1852560" y="1008000"/>
            <a:ext cx="6569640" cy="425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Gas Price in Ethereum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04000" y="1326600"/>
            <a:ext cx="3526920" cy="342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Gas is required to be paid for every operation.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A transaction fee chaged from transaction originator account.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Its a execution fee for code execution.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High transaction fee may increase probability of completing transaction at faster speed.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If origination doesnt have enough ether, all changes from transaction are rolledback. Fees still goes to miner.</a:t>
            </a: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92" name="Table 3"/>
          <p:cNvGraphicFramePr/>
          <p:nvPr/>
        </p:nvGraphicFramePr>
        <p:xfrm>
          <a:off x="4176000" y="1368000"/>
          <a:ext cx="5255640" cy="3752640"/>
        </p:xfrm>
        <a:graphic>
          <a:graphicData uri="http://schemas.openxmlformats.org/drawingml/2006/table">
            <a:tbl>
              <a:tblPr/>
              <a:tblGrid>
                <a:gridCol w="1116000"/>
                <a:gridCol w="1122480"/>
                <a:gridCol w="3017520"/>
              </a:tblGrid>
              <a:tr h="26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200" spc="-1" strike="noStrike">
                          <a:latin typeface="Arial"/>
                        </a:rPr>
                        <a:t>Operation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200" spc="-1" strike="noStrike">
                          <a:latin typeface="Arial"/>
                        </a:rPr>
                        <a:t>Gas Cost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200" spc="-1" strike="noStrike">
                          <a:latin typeface="Arial"/>
                        </a:rPr>
                        <a:t>Desc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6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step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1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Default amount per execution cycle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stop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0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Free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sucide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0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Free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sha3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20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SHA-3 hash function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sload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20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Gets from permanent storage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sstore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100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Puts into permanent storage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create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100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Contract creation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call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20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Initiating a read-only call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3308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Memory 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1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Every additional word when expanding memory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txdata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5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Every byte of data or code for transaction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transaction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500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Base fee Transaction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3308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contract creation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53,000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200" spc="-1" strike="noStrike">
                          <a:latin typeface="Arial"/>
                        </a:rPr>
                        <a:t>Create contract</a:t>
                      </a:r>
                      <a:endParaRPr b="0" lang="en-IN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Contract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1421640" y="914400"/>
            <a:ext cx="7072560" cy="462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JS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637640" y="936000"/>
            <a:ext cx="7072560" cy="462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JS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602720" y="1008000"/>
            <a:ext cx="6819480" cy="446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JS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1080000" y="893880"/>
            <a:ext cx="7941240" cy="457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JS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567080" y="1008000"/>
            <a:ext cx="7493400" cy="431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HTML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296000" y="936000"/>
            <a:ext cx="7702200" cy="443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Set Exporter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rcRect l="20717" t="21316" r="17130" b="6957"/>
          <a:stretch/>
        </p:blipFill>
        <p:spPr>
          <a:xfrm>
            <a:off x="1772280" y="1171080"/>
            <a:ext cx="6507360" cy="422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Set Importer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rcRect l="20675" t="22051" r="17283" b="6257"/>
          <a:stretch/>
        </p:blipFill>
        <p:spPr>
          <a:xfrm>
            <a:off x="1545120" y="936000"/>
            <a:ext cx="6949080" cy="451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Initiate Payment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1080000" y="936000"/>
            <a:ext cx="8009280" cy="450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Amt transfered to Contract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916920" y="864000"/>
            <a:ext cx="8009280" cy="450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Denomination of ether</a:t>
            </a:r>
            <a:endParaRPr b="0" lang="en-IN" sz="2800" spc="-1" strike="noStrike">
              <a:latin typeface="Arial"/>
            </a:endParaRPr>
          </a:p>
        </p:txBody>
      </p:sp>
      <p:graphicFrame>
        <p:nvGraphicFramePr>
          <p:cNvPr id="94" name="Table 2"/>
          <p:cNvGraphicFramePr/>
          <p:nvPr/>
        </p:nvGraphicFramePr>
        <p:xfrm>
          <a:off x="504000" y="1326600"/>
          <a:ext cx="9071280" cy="3857040"/>
        </p:xfrm>
        <a:graphic>
          <a:graphicData uri="http://schemas.openxmlformats.org/drawingml/2006/table">
            <a:tbl>
              <a:tblPr/>
              <a:tblGrid>
                <a:gridCol w="3023640"/>
                <a:gridCol w="3023640"/>
                <a:gridCol w="3024360"/>
              </a:tblGrid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2600" spc="-1" strike="noStrike">
                          <a:latin typeface="Arial"/>
                        </a:rPr>
                        <a:t>Unit</a:t>
                      </a:r>
                      <a:endParaRPr b="0" lang="en-IN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600" spc="-1" strike="noStrike">
                          <a:latin typeface="Arial"/>
                        </a:rPr>
                        <a:t>Wei Value</a:t>
                      </a:r>
                      <a:endParaRPr b="0" lang="en-IN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600" spc="-1" strike="noStrike">
                          <a:latin typeface="Arial"/>
                        </a:rPr>
                        <a:t>Number of Wei</a:t>
                      </a:r>
                      <a:endParaRPr b="0" lang="en-IN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Wei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 wei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Kwei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 ^ 3 wei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1,000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Mewi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 ^ 6 wei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1,000,000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Gwei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 ^ 9 wei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1,000,000,000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Microerthe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 ^ 12 wei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1,000,000,000,000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2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Miliether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 ^ 15 wei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1,000,000,000,000,000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806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Ether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 ^ 18 wei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1,000,000,000,000,000,000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Disburse Payment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1008000" y="936000"/>
            <a:ext cx="8009280" cy="450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Bank Gurantee Example – After Disburse Payment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1197000" y="936000"/>
            <a:ext cx="7873200" cy="442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Thank you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Types of Accounts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External Accounts- Public key.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DejaVu Sans"/>
              </a:rPr>
              <a:t>Smart Contracts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17145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2019-02-28T22:34:47Z</dcterms:created>
  <dc:creator/>
  <dc:description/>
  <dc:language>en-IN</dc:language>
  <cp:lastModifiedBy/>
  <dcterms:modified xsi:type="dcterms:W3CDTF">2019-11-07T01:28:53Z</dcterms:modified>
  <cp:revision>133</cp:revision>
  <dc:subject/>
  <dc:title/>
</cp:coreProperties>
</file>